
<file path=[Content_Types].xml><?xml version="1.0" encoding="utf-8"?>
<Types xmlns="http://schemas.openxmlformats.org/package/2006/content-types">
  <Default Extension="jpeg" ContentType="image/jpeg"/>
  <Default Extension="JPG" ContentType="image/.jpg"/>
  <Default Extension="xlsx" ContentType="application/vnd.openxmlformats-officedocument.spreadsheetml.sheet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7"/>
  </p:notesMasterIdLst>
  <p:sldIdLst>
    <p:sldId id="256" r:id="rId3"/>
    <p:sldId id="257" r:id="rId4"/>
    <p:sldId id="297" r:id="rId5"/>
    <p:sldId id="258" r:id="rId6"/>
    <p:sldId id="259" r:id="rId8"/>
    <p:sldId id="260" r:id="rId9"/>
    <p:sldId id="269" r:id="rId10"/>
    <p:sldId id="289" r:id="rId11"/>
    <p:sldId id="290" r:id="rId12"/>
    <p:sldId id="292" r:id="rId13"/>
    <p:sldId id="319" r:id="rId14"/>
    <p:sldId id="293" r:id="rId15"/>
    <p:sldId id="294" r:id="rId16"/>
    <p:sldId id="295" r:id="rId17"/>
    <p:sldId id="261" r:id="rId18"/>
    <p:sldId id="262" r:id="rId19"/>
    <p:sldId id="263" r:id="rId20"/>
    <p:sldId id="264" r:id="rId21"/>
    <p:sldId id="265" r:id="rId22"/>
    <p:sldId id="266" r:id="rId23"/>
    <p:sldId id="267" r:id="rId24"/>
    <p:sldId id="268" r:id="rId25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7" autoAdjust="0"/>
    <p:restoredTop sz="94624" autoAdjust="0"/>
  </p:normalViewPr>
  <p:slideViewPr>
    <p:cSldViewPr showGuides="1">
      <p:cViewPr varScale="1">
        <p:scale>
          <a:sx n="67" d="100"/>
          <a:sy n="67" d="100"/>
        </p:scale>
        <p:origin x="1392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237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9" d="100"/>
          <a:sy n="69" d="100"/>
        </p:scale>
        <p:origin x="-3270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8" Type="http://schemas.openxmlformats.org/officeDocument/2006/relationships/tableStyles" Target="tableStyles.xml"/><Relationship Id="rId27" Type="http://schemas.openxmlformats.org/officeDocument/2006/relationships/viewProps" Target="viewProps.xml"/><Relationship Id="rId26" Type="http://schemas.openxmlformats.org/officeDocument/2006/relationships/presProps" Target="presProps.xml"/><Relationship Id="rId25" Type="http://schemas.openxmlformats.org/officeDocument/2006/relationships/slide" Target="slides/slide22.xml"/><Relationship Id="rId24" Type="http://schemas.openxmlformats.org/officeDocument/2006/relationships/slide" Target="slides/slide21.xml"/><Relationship Id="rId23" Type="http://schemas.openxmlformats.org/officeDocument/2006/relationships/slide" Target="slides/slide20.xml"/><Relationship Id="rId22" Type="http://schemas.openxmlformats.org/officeDocument/2006/relationships/slide" Target="slides/slide19.xml"/><Relationship Id="rId21" Type="http://schemas.openxmlformats.org/officeDocument/2006/relationships/slide" Target="slides/slide18.xml"/><Relationship Id="rId20" Type="http://schemas.openxmlformats.org/officeDocument/2006/relationships/slide" Target="slides/slide17.xml"/><Relationship Id="rId2" Type="http://schemas.openxmlformats.org/officeDocument/2006/relationships/theme" Target="theme/theme1.xml"/><Relationship Id="rId19" Type="http://schemas.openxmlformats.org/officeDocument/2006/relationships/slide" Target="slides/slide16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Workbook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Workbook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Kitap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9400943690817"/>
          <c:y val="0.0724274766101246"/>
          <c:w val="0.845607918216334"/>
          <c:h val="0.851326143467581"/>
        </c:manualLayout>
      </c:layout>
      <c:barChart>
        <c:barDir val="col"/>
        <c:grouping val="standard"/>
        <c:varyColors val="0"/>
        <c:ser>
          <c:idx val="0"/>
          <c:order val="0"/>
          <c:tx>
            <c:strRef>
              <c:f>Sayfa1!$B$1</c:f>
              <c:strCache>
                <c:ptCount val="1"/>
                <c:pt idx="0">
                  <c:v>Seri 1</c:v>
                </c:pt>
              </c:strCache>
            </c:strRef>
          </c:tx>
          <c:invertIfNegative val="0"/>
          <c:dLbls>
            <c:delete val="1"/>
          </c:dLbls>
          <c:cat>
            <c:strRef>
              <c:f>Sayfa1!$A$2:$A$5</c:f>
              <c:strCache>
                <c:ptCount val="4"/>
                <c:pt idx="0">
                  <c:v>Kategori 1</c:v>
                </c:pt>
                <c:pt idx="1">
                  <c:v>Kategori 2</c:v>
                </c:pt>
                <c:pt idx="2">
                  <c:v>Kategori 3</c:v>
                </c:pt>
                <c:pt idx="3">
                  <c:v>Kategori 4</c:v>
                </c:pt>
              </c:strCache>
            </c:strRef>
          </c:cat>
          <c:val>
            <c:numRef>
              <c:f>Sayfa1!$B$2:$B$5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</c:ser>
        <c:ser>
          <c:idx val="1"/>
          <c:order val="1"/>
          <c:tx>
            <c:strRef>
              <c:f>Sayfa1!$C$1</c:f>
              <c:strCache>
                <c:ptCount val="1"/>
                <c:pt idx="0">
                  <c:v>Seri 2</c:v>
                </c:pt>
              </c:strCache>
            </c:strRef>
          </c:tx>
          <c:invertIfNegative val="0"/>
          <c:dLbls>
            <c:delete val="1"/>
          </c:dLbls>
          <c:cat>
            <c:strRef>
              <c:f>Sayfa1!$A$2:$A$5</c:f>
              <c:strCache>
                <c:ptCount val="4"/>
                <c:pt idx="0">
                  <c:v>Kategori 1</c:v>
                </c:pt>
                <c:pt idx="1">
                  <c:v>Kategori 2</c:v>
                </c:pt>
                <c:pt idx="2">
                  <c:v>Kategori 3</c:v>
                </c:pt>
                <c:pt idx="3">
                  <c:v>Kategori 4</c:v>
                </c:pt>
              </c:strCache>
            </c:strRef>
          </c:cat>
          <c:val>
            <c:numRef>
              <c:f>Sayfa1!$C$2:$C$5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</c:ser>
        <c:ser>
          <c:idx val="2"/>
          <c:order val="2"/>
          <c:tx>
            <c:strRef>
              <c:f>Sayfa1!$D$1</c:f>
              <c:strCache>
                <c:ptCount val="1"/>
                <c:pt idx="0">
                  <c:v>Seri 3</c:v>
                </c:pt>
              </c:strCache>
            </c:strRef>
          </c:tx>
          <c:invertIfNegative val="0"/>
          <c:dLbls>
            <c:delete val="1"/>
          </c:dLbls>
          <c:cat>
            <c:strRef>
              <c:f>Sayfa1!$A$2:$A$5</c:f>
              <c:strCache>
                <c:ptCount val="4"/>
                <c:pt idx="0">
                  <c:v>Kategori 1</c:v>
                </c:pt>
                <c:pt idx="1">
                  <c:v>Kategori 2</c:v>
                </c:pt>
                <c:pt idx="2">
                  <c:v>Kategori 3</c:v>
                </c:pt>
                <c:pt idx="3">
                  <c:v>Kategori 4</c:v>
                </c:pt>
              </c:strCache>
            </c:strRef>
          </c:cat>
          <c:val>
            <c:numRef>
              <c:f>Sayfa1!$D$2:$D$5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8468640"/>
        <c:axId val="118469200"/>
      </c:barChart>
      <c:catAx>
        <c:axId val="118468640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one"/>
        <c:txPr>
          <a:bodyPr rot="-60000000" spcFirstLastPara="0" vertOverflow="ellipsis" vert="horz" wrap="square" anchor="ctr" anchorCtr="1"/>
          <a:lstStyle/>
          <a:p>
            <a:pPr>
              <a:defRPr lang="en-US"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</a:p>
        </c:txPr>
        <c:crossAx val="118469200"/>
        <c:crosses val="autoZero"/>
        <c:auto val="1"/>
        <c:lblAlgn val="ctr"/>
        <c:lblOffset val="100"/>
        <c:noMultiLvlLbl val="0"/>
      </c:catAx>
      <c:valAx>
        <c:axId val="118469200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one"/>
        <c:txPr>
          <a:bodyPr rot="-60000000" spcFirstLastPara="0" vertOverflow="ellipsis" vert="horz" wrap="square" anchor="ctr" anchorCtr="1"/>
          <a:lstStyle/>
          <a:p>
            <a:pPr>
              <a:defRPr lang="en-US" sz="18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</a:p>
        </c:txPr>
        <c:crossAx val="1184686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txPr>
    <a:bodyPr/>
    <a:lstStyle/>
    <a:p>
      <a:pPr>
        <a:defRPr lang="en-US" sz="1800"/>
      </a:pPr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Sayfa1!$B$1</c:f>
              <c:strCache>
                <c:ptCount val="1"/>
                <c:pt idx="0">
                  <c:v>Satışlar</c:v>
                </c:pt>
              </c:strCache>
            </c:strRef>
          </c:tx>
          <c:explosion val="25"/>
          <c:dPt>
            <c:idx val="0"/>
            <c:bubble3D val="0"/>
          </c:dPt>
          <c:dPt>
            <c:idx val="1"/>
            <c:bubble3D val="0"/>
          </c:dPt>
          <c:dPt>
            <c:idx val="2"/>
            <c:bubble3D val="0"/>
          </c:dPt>
          <c:dPt>
            <c:idx val="3"/>
            <c:bubble3D val="0"/>
          </c:dPt>
          <c:dLbls>
            <c:delete val="1"/>
          </c:dLbls>
          <c:cat>
            <c:strRef>
              <c:f>Sayfa1!$A$2:$A$5</c:f>
              <c:strCache>
                <c:ptCount val="4"/>
                <c:pt idx="0">
                  <c:v>1. Çeyrek</c:v>
                </c:pt>
                <c:pt idx="1">
                  <c:v>2. Çeyrek</c:v>
                </c:pt>
                <c:pt idx="2">
                  <c:v>3. Çeyrek</c:v>
                </c:pt>
                <c:pt idx="3">
                  <c:v>4. Çeyrek</c:v>
                </c:pt>
              </c:strCache>
            </c:strRef>
          </c:cat>
          <c:val>
            <c:numRef>
              <c:f>Sayfa1!$B$2:$B$5</c:f>
              <c:numCache>
                <c:formatCode>General</c:formatCode>
                <c:ptCount val="4"/>
                <c:pt idx="0">
                  <c:v>8.2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 lang="en-US" sz="1800"/>
      </a:pPr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0707985564304462"/>
          <c:y val="0.0554593175853018"/>
          <c:w val="0.70851990376203"/>
          <c:h val="0.832619568387285"/>
        </c:manualLayout>
      </c:layout>
      <c:barChart>
        <c:barDir val="col"/>
        <c:grouping val="standard"/>
        <c:varyColors val="0"/>
        <c:ser>
          <c:idx val="0"/>
          <c:order val="0"/>
          <c:tx>
            <c:strRef>
              <c:f>Sayfa1!$A$2</c:f>
              <c:strCache>
                <c:ptCount val="1"/>
                <c:pt idx="0">
                  <c:v>Ocak</c:v>
                </c:pt>
              </c:strCache>
            </c:strRef>
          </c:tx>
          <c:invertIfNegative val="0"/>
          <c:dLbls>
            <c:delete val="1"/>
          </c:dLbls>
          <c:cat>
            <c:numRef>
              <c:f>Sayfa1!$B$1:$M$1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Sayfa1!$B$2:$M$2</c:f>
              <c:numCache>
                <c:formatCode>General</c:formatCode>
                <c:ptCount val="12"/>
                <c:pt idx="0">
                  <c:v>23</c:v>
                </c:pt>
                <c:pt idx="1">
                  <c:v>25</c:v>
                </c:pt>
                <c:pt idx="2">
                  <c:v>27</c:v>
                </c:pt>
                <c:pt idx="3">
                  <c:v>29</c:v>
                </c:pt>
                <c:pt idx="4">
                  <c:v>36</c:v>
                </c:pt>
                <c:pt idx="5">
                  <c:v>13</c:v>
                </c:pt>
                <c:pt idx="6">
                  <c:v>25</c:v>
                </c:pt>
                <c:pt idx="7">
                  <c:v>23</c:v>
                </c:pt>
                <c:pt idx="8">
                  <c:v>23</c:v>
                </c:pt>
                <c:pt idx="9">
                  <c:v>23</c:v>
                </c:pt>
                <c:pt idx="10">
                  <c:v>14</c:v>
                </c:pt>
                <c:pt idx="11">
                  <c:v>16</c:v>
                </c:pt>
              </c:numCache>
            </c:numRef>
          </c:val>
        </c:ser>
        <c:ser>
          <c:idx val="1"/>
          <c:order val="1"/>
          <c:tx>
            <c:strRef>
              <c:f>Sayfa1!$A$3</c:f>
              <c:strCache>
                <c:ptCount val="1"/>
                <c:pt idx="0">
                  <c:v>Şubat</c:v>
                </c:pt>
              </c:strCache>
            </c:strRef>
          </c:tx>
          <c:invertIfNegative val="0"/>
          <c:dLbls>
            <c:delete val="1"/>
          </c:dLbls>
          <c:cat>
            <c:numRef>
              <c:f>Sayfa1!$B$1:$M$1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4</c:v>
                </c:pt>
                <c:pt idx="4">
                  <c:v>5</c:v>
                </c:pt>
                <c:pt idx="5">
                  <c:v>6</c:v>
                </c:pt>
                <c:pt idx="6">
                  <c:v>7</c:v>
                </c:pt>
                <c:pt idx="7">
                  <c:v>8</c:v>
                </c:pt>
                <c:pt idx="8">
                  <c:v>9</c:v>
                </c:pt>
                <c:pt idx="9">
                  <c:v>10</c:v>
                </c:pt>
                <c:pt idx="10">
                  <c:v>11</c:v>
                </c:pt>
                <c:pt idx="11">
                  <c:v>12</c:v>
                </c:pt>
              </c:numCache>
            </c:numRef>
          </c:cat>
          <c:val>
            <c:numRef>
              <c:f>Sayfa1!$B$3:$M$3</c:f>
              <c:numCache>
                <c:formatCode>General</c:formatCode>
                <c:ptCount val="12"/>
                <c:pt idx="0">
                  <c:v>21</c:v>
                </c:pt>
                <c:pt idx="1">
                  <c:v>11</c:v>
                </c:pt>
                <c:pt idx="2">
                  <c:v>10</c:v>
                </c:pt>
                <c:pt idx="3">
                  <c:v>25</c:v>
                </c:pt>
                <c:pt idx="4">
                  <c:v>36</c:v>
                </c:pt>
                <c:pt idx="5">
                  <c:v>23</c:v>
                </c:pt>
                <c:pt idx="6">
                  <c:v>28</c:v>
                </c:pt>
                <c:pt idx="7">
                  <c:v>26</c:v>
                </c:pt>
                <c:pt idx="8">
                  <c:v>26</c:v>
                </c:pt>
                <c:pt idx="9">
                  <c:v>28</c:v>
                </c:pt>
                <c:pt idx="10">
                  <c:v>23</c:v>
                </c:pt>
                <c:pt idx="11">
                  <c:v>14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7767104"/>
        <c:axId val="171826912"/>
      </c:barChart>
      <c:catAx>
        <c:axId val="167767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</a:p>
        </c:txPr>
        <c:crossAx val="171826912"/>
        <c:crosses val="autoZero"/>
        <c:auto val="1"/>
        <c:lblAlgn val="ctr"/>
        <c:lblOffset val="100"/>
        <c:noMultiLvlLbl val="0"/>
      </c:catAx>
      <c:valAx>
        <c:axId val="17182691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 rot="-60000000" spcFirstLastPara="0" vertOverflow="ellipsis" vert="horz" wrap="square" anchor="ctr" anchorCtr="1"/>
          <a:lstStyle/>
          <a:p>
            <a:pPr>
              <a:defRPr lang="en-US" sz="1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</a:p>
        </c:txPr>
        <c:crossAx val="1677671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txPr>
        <a:bodyPr rot="0" spcFirstLastPara="0" vertOverflow="ellipsis" vert="horz" wrap="square" anchor="ctr" anchorCtr="1"/>
        <a:lstStyle/>
        <a:p>
          <a:pPr>
            <a:defRPr lang="en-US" sz="1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</c:chart>
  <c:spPr>
    <a:solidFill>
      <a:schemeClr val="tx2">
        <a:lumMod val="60000"/>
        <a:lumOff val="40000"/>
      </a:schemeClr>
    </a:solidFill>
  </c:spPr>
  <c:txPr>
    <a:bodyPr/>
    <a:lstStyle/>
    <a:p>
      <a:pPr>
        <a:defRPr lang="en-US"/>
      </a:pPr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1218CF-C32E-4BE7-A367-875C1D0D4CCD}" type="datetimeFigureOut">
              <a:rPr lang="tr-TR" smtClean="0"/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/>
            <a:r>
              <a:rPr lang="tr-TR" smtClean="0"/>
              <a:t>İkinci düzey</a:t>
            </a:r>
            <a:endParaRPr lang="tr-TR" smtClean="0"/>
          </a:p>
          <a:p>
            <a:pPr lvl="2"/>
            <a:r>
              <a:rPr lang="tr-TR" smtClean="0"/>
              <a:t>Üçüncü düzey</a:t>
            </a:r>
            <a:endParaRPr lang="tr-TR" smtClean="0"/>
          </a:p>
          <a:p>
            <a:pPr lvl="3"/>
            <a:r>
              <a:rPr lang="tr-TR" smtClean="0"/>
              <a:t>Dördüncü düzey</a:t>
            </a:r>
            <a:endParaRPr lang="tr-TR" smtClean="0"/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BC6BFB-FA23-4433-9941-F636A0AABDF7}" type="slidenum">
              <a:rPr lang="tr-TR" smtClean="0"/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BC6BFB-FA23-4433-9941-F636A0AABDF7}" type="slidenum">
              <a:rPr lang="tr-TR" smtClean="0"/>
            </a:fld>
            <a:endParaRPr lang="tr-T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BC6BFB-FA23-4433-9941-F636A0AABDF7}" type="slidenum">
              <a:rPr lang="tr-TR" smtClean="0"/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 Üçgen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Başlık"/>
          <p:cNvSpPr>
            <a:spLocks noGrp="1"/>
          </p:cNvSpPr>
          <p:nvPr>
            <p:ph type="ctrTitle" hasCustomPrompt="1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 hasCustomPrompt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135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grpSp>
        <p:nvGrpSpPr>
          <p:cNvPr id="2" name="1 Grup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Serbest Form"/>
            <p:cNvSpPr/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7 Serbest Form"/>
            <p:cNvSpPr/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10 Serbest Form"/>
            <p:cNvSpPr/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Düz Bağlayıcı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69D2034-9FF8-476C-AB2A-4A3F464C6586}" type="datetimeFigureOut">
              <a:rPr lang="tr-TR" smtClean="0"/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592A9298-B5B3-4890-AF82-780F274D09A0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D2034-9FF8-476C-AB2A-4A3F464C6586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A9298-B5B3-4890-AF82-780F274D09A0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 hasCustomPrompt="1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D2034-9FF8-476C-AB2A-4A3F464C6586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A9298-B5B3-4890-AF82-780F274D09A0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D2034-9FF8-476C-AB2A-4A3F464C6586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A9298-B5B3-4890-AF82-780F274D09A0}" type="slidenum">
              <a:rPr lang="tr-TR" smtClean="0"/>
            </a:fld>
            <a:endParaRPr lang="tr-TR"/>
          </a:p>
        </p:txBody>
      </p:sp>
      <p:sp>
        <p:nvSpPr>
          <p:cNvPr id="7" name="6 Başlık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 hasCustomPrompt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D2034-9FF8-476C-AB2A-4A3F464C6586}" type="datetimeFigureOut">
              <a:rPr lang="tr-TR" smtClean="0"/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A9298-B5B3-4890-AF82-780F274D09A0}" type="slidenum">
              <a:rPr lang="tr-TR" smtClean="0"/>
            </a:fld>
            <a:endParaRPr lang="tr-TR"/>
          </a:p>
        </p:txBody>
      </p:sp>
      <p:sp>
        <p:nvSpPr>
          <p:cNvPr id="7" name="6 Köşeli Çift Ayraç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7 Köşeli Çift Ayraç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sz="half" idx="1" hasCustomPrompt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 hasCustomPrompt="1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D2034-9FF8-476C-AB2A-4A3F464C6586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A9298-B5B3-4890-AF82-780F274D09A0}" type="slidenum">
              <a:rPr lang="tr-TR" smtClean="0"/>
            </a:fld>
            <a:endParaRPr lang="tr-TR"/>
          </a:p>
        </p:txBody>
      </p:sp>
      <p:sp>
        <p:nvSpPr>
          <p:cNvPr id="8" name="7 Başlık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Karşılaştırm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 hasCustomPrompt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 hasCustomPrompt="1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 hasCustomPrompt="1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 hasCustomPrompt="1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D2034-9FF8-476C-AB2A-4A3F464C6586}" type="datetimeFigureOut">
              <a:rPr lang="tr-TR" smtClean="0"/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A9298-B5B3-4890-AF82-780F274D09A0}" type="slidenum">
              <a:rPr lang="tr-TR" smtClean="0"/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D2034-9FF8-476C-AB2A-4A3F464C6586}" type="datetimeFigureOut">
              <a:rPr lang="tr-TR" smtClean="0"/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A9298-B5B3-4890-AF82-780F274D09A0}" type="slidenum">
              <a:rPr lang="tr-TR" smtClean="0"/>
            </a:fld>
            <a:endParaRPr lang="tr-TR"/>
          </a:p>
        </p:txBody>
      </p:sp>
      <p:sp>
        <p:nvSpPr>
          <p:cNvPr id="6" name="5 Başlık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D2034-9FF8-476C-AB2A-4A3F464C6586}" type="datetimeFigureOut">
              <a:rPr lang="tr-TR" smtClean="0"/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A9298-B5B3-4890-AF82-780F274D09A0}" type="slidenum">
              <a:rPr lang="tr-TR" smtClean="0"/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Başlıklı İçeri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 hasCustomPrompt="1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4" name="3 İçerik Yer Tutucusu"/>
          <p:cNvSpPr>
            <a:spLocks noGrp="1"/>
          </p:cNvSpPr>
          <p:nvPr>
            <p:ph sz="half" idx="1" hasCustomPrompt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  <a:endParaRPr lang="tr-TR" smtClean="0"/>
          </a:p>
          <a:p>
            <a:pPr lvl="1" eaLnBrk="1" latinLnBrk="0" hangingPunct="1"/>
            <a:r>
              <a:rPr lang="tr-TR" smtClean="0"/>
              <a:t>İkinci düzey</a:t>
            </a:r>
            <a:endParaRPr lang="tr-TR" smtClean="0"/>
          </a:p>
          <a:p>
            <a:pPr lvl="2" eaLnBrk="1" latinLnBrk="0" hangingPunct="1"/>
            <a:r>
              <a:rPr lang="tr-TR" smtClean="0"/>
              <a:t>Üçüncü düzey</a:t>
            </a:r>
            <a:endParaRPr lang="tr-TR" smtClean="0"/>
          </a:p>
          <a:p>
            <a:pPr lvl="3" eaLnBrk="1" latinLnBrk="0" hangingPunct="1"/>
            <a:r>
              <a:rPr lang="tr-TR" smtClean="0"/>
              <a:t>Dördüncü düzey</a:t>
            </a:r>
            <a:endParaRPr lang="tr-TR" smtClean="0"/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269D2034-9FF8-476C-AB2A-4A3F464C6586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A9298-B5B3-4890-AF82-780F274D09A0}" type="slidenum">
              <a:rPr lang="tr-TR" smtClean="0"/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etin Yer Tutucusu"/>
          <p:cNvSpPr>
            <a:spLocks noGrp="1"/>
          </p:cNvSpPr>
          <p:nvPr>
            <p:ph type="body" sz="half" idx="2" hasCustomPrompt="1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415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</p:txBody>
      </p:sp>
      <p:sp>
        <p:nvSpPr>
          <p:cNvPr id="3" name="2 Resim Yer Tutucusu"/>
          <p:cNvSpPr>
            <a:spLocks noGrp="1"/>
          </p:cNvSpPr>
          <p:nvPr>
            <p:ph type="pic" idx="1" hasCustomPrompt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69D2034-9FF8-476C-AB2A-4A3F464C6586}" type="datetimeFigureOut">
              <a:rPr lang="tr-TR" smtClean="0"/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592A9298-B5B3-4890-AF82-780F274D09A0}" type="slidenum">
              <a:rPr lang="tr-TR" smtClean="0"/>
            </a:fld>
            <a:endParaRPr lang="tr-TR"/>
          </a:p>
        </p:txBody>
      </p:sp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Serbest Form"/>
          <p:cNvSpPr/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Serbest Form"/>
          <p:cNvSpPr/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ik Üçgen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10 Düz Bağlayıcı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Köşeli Çift Ayraç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12 Köşeli Çift Ayraç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Serbest Form"/>
          <p:cNvSpPr/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Serbest Form"/>
          <p:cNvSpPr/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Dik Üçgen"/>
          <p:cNvSpPr/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14 Düz Bağlayıcı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  <a:endParaRPr kumimoji="0" lang="tr-TR" smtClean="0"/>
          </a:p>
          <a:p>
            <a:pPr lvl="1" eaLnBrk="1" latinLnBrk="0" hangingPunct="1"/>
            <a:r>
              <a:rPr kumimoji="0" lang="tr-TR" smtClean="0"/>
              <a:t>İkinci düzey</a:t>
            </a:r>
            <a:endParaRPr kumimoji="0" lang="tr-TR" smtClean="0"/>
          </a:p>
          <a:p>
            <a:pPr lvl="2" eaLnBrk="1" latinLnBrk="0" hangingPunct="1"/>
            <a:r>
              <a:rPr kumimoji="0" lang="tr-TR" smtClean="0"/>
              <a:t>Üçüncü düzey</a:t>
            </a:r>
            <a:endParaRPr kumimoji="0" lang="tr-TR" smtClean="0"/>
          </a:p>
          <a:p>
            <a:pPr lvl="3" eaLnBrk="1" latinLnBrk="0" hangingPunct="1"/>
            <a:r>
              <a:rPr kumimoji="0" lang="tr-TR" smtClean="0"/>
              <a:t>Dördüncü düzey</a:t>
            </a:r>
            <a:endParaRPr kumimoji="0" lang="tr-TR" smtClean="0"/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fld id="{269D2034-9FF8-476C-AB2A-4A3F464C6586}" type="datetimeFigureOut">
              <a:rPr lang="tr-TR" smtClean="0"/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592A9298-B5B3-4890-AF82-780F274D09A0}" type="slidenum">
              <a:rPr lang="tr-TR" smtClean="0"/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65760" indent="-255905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665" indent="-228600" algn="l" rtl="0" eaLnBrk="1" latinLnBrk="0" hangingPunct="1">
        <a:spcBef>
          <a:spcPts val="325"/>
        </a:spcBef>
        <a:buClr>
          <a:schemeClr val="accent1"/>
        </a:buClr>
        <a:buFont typeface="Verdana" panose="020B0604030504040204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790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115616" y="1196752"/>
            <a:ext cx="6912768" cy="4589702"/>
          </a:xfrm>
        </p:spPr>
        <p:txBody>
          <a:bodyPr>
            <a:normAutofit/>
          </a:bodyPr>
          <a:lstStyle/>
          <a:p>
            <a:r>
              <a:rPr lang="tr-TR" dirty="0" smtClean="0"/>
              <a:t> 	</a:t>
            </a:r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0" y="0"/>
            <a:ext cx="9144000" cy="5323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tr-TR" sz="4400" b="1" dirty="0" smtClean="0"/>
          </a:p>
          <a:p>
            <a:pPr algn="ctr"/>
            <a:endParaRPr lang="tr-TR" sz="3600" b="1" dirty="0" smtClean="0">
              <a:solidFill>
                <a:srgbClr val="FF0000"/>
              </a:solidFill>
            </a:endParaRPr>
          </a:p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AR BERKLEY" panose="02000000000000000000" pitchFamily="2" charset="0"/>
              </a:rPr>
              <a:t>BİTİRME PROJESİ </a:t>
            </a:r>
            <a:endParaRPr lang="tr-TR" sz="3200" b="1" dirty="0" smtClean="0">
              <a:solidFill>
                <a:srgbClr val="FF0000"/>
              </a:solidFill>
              <a:latin typeface="AR BERKLEY" panose="02000000000000000000" pitchFamily="2" charset="0"/>
            </a:endParaRPr>
          </a:p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AR BERKLEY" panose="02000000000000000000" pitchFamily="2" charset="0"/>
              </a:rPr>
              <a:t>POSTER HAZIRLAMA</a:t>
            </a:r>
            <a:endParaRPr lang="tr-TR" sz="3200" b="1" dirty="0" smtClean="0">
              <a:solidFill>
                <a:srgbClr val="FF0000"/>
              </a:solidFill>
              <a:latin typeface="AR BERKLEY" panose="02000000000000000000" pitchFamily="2" charset="0"/>
            </a:endParaRPr>
          </a:p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AR BERKLEY" panose="02000000000000000000" pitchFamily="2" charset="0"/>
              </a:rPr>
              <a:t> VE</a:t>
            </a:r>
            <a:endParaRPr lang="tr-TR" sz="3200" b="1" dirty="0" smtClean="0">
              <a:solidFill>
                <a:srgbClr val="FF0000"/>
              </a:solidFill>
              <a:latin typeface="AR BERKLEY" panose="02000000000000000000" pitchFamily="2" charset="0"/>
            </a:endParaRPr>
          </a:p>
          <a:p>
            <a:pPr algn="ctr"/>
            <a:r>
              <a:rPr lang="tr-TR" sz="3200" b="1" dirty="0" smtClean="0">
                <a:solidFill>
                  <a:srgbClr val="FF0000"/>
                </a:solidFill>
                <a:latin typeface="AR BERKLEY" panose="02000000000000000000" pitchFamily="2" charset="0"/>
              </a:rPr>
              <a:t>   POSTER SUNUMU</a:t>
            </a:r>
            <a:endParaRPr lang="tr-TR" sz="3200" b="1" dirty="0" smtClean="0">
              <a:solidFill>
                <a:srgbClr val="FF0000"/>
              </a:solidFill>
              <a:latin typeface="AR BERKLEY" panose="02000000000000000000" pitchFamily="2" charset="0"/>
            </a:endParaRPr>
          </a:p>
          <a:p>
            <a:pPr algn="ctr"/>
            <a:endParaRPr lang="tr-TR" sz="4400" b="1" dirty="0" smtClean="0"/>
          </a:p>
          <a:p>
            <a:pPr algn="ctr"/>
            <a:endParaRPr lang="tr-TR" sz="2000" b="1" dirty="0" smtClean="0"/>
          </a:p>
          <a:p>
            <a:pPr algn="ctr"/>
            <a:endParaRPr lang="tr-TR" sz="2400" b="1" dirty="0" smtClean="0"/>
          </a:p>
          <a:p>
            <a:pPr algn="ctr"/>
            <a:endParaRPr lang="tr-TR" sz="4400" b="1" dirty="0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1357290" y="1643050"/>
            <a:ext cx="7329510" cy="4364241"/>
          </a:xfrm>
        </p:spPr>
        <p:txBody>
          <a:bodyPr>
            <a:normAutofit/>
          </a:bodyPr>
          <a:lstStyle/>
          <a:p>
            <a:r>
              <a:rPr lang="tr-TR" sz="2800" dirty="0" smtClean="0"/>
              <a:t>  </a:t>
            </a:r>
            <a:r>
              <a:rPr lang="tr-TR" sz="4400" dirty="0" smtClean="0"/>
              <a:t>Yazı       % 20 </a:t>
            </a:r>
            <a:endParaRPr lang="tr-TR" sz="4400" dirty="0" smtClean="0"/>
          </a:p>
          <a:p>
            <a:endParaRPr lang="tr-TR" sz="4400" dirty="0" smtClean="0"/>
          </a:p>
          <a:p>
            <a:r>
              <a:rPr lang="tr-TR" sz="4400" dirty="0" smtClean="0"/>
              <a:t> Grafik    % 40 </a:t>
            </a:r>
            <a:endParaRPr lang="tr-TR" sz="4400" dirty="0" smtClean="0"/>
          </a:p>
          <a:p>
            <a:endParaRPr lang="tr-TR" sz="4400" dirty="0" smtClean="0"/>
          </a:p>
          <a:p>
            <a:r>
              <a:rPr lang="tr-TR" sz="4400" dirty="0" smtClean="0"/>
              <a:t> Boşluk   % 40</a:t>
            </a:r>
            <a:endParaRPr lang="tr-TR" sz="4400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2928926" y="274638"/>
            <a:ext cx="5757874" cy="1143000"/>
          </a:xfrm>
        </p:spPr>
        <p:txBody>
          <a:bodyPr/>
          <a:lstStyle/>
          <a:p>
            <a:r>
              <a:rPr lang="tr-TR" dirty="0" smtClean="0"/>
              <a:t>   </a:t>
            </a:r>
            <a:r>
              <a:rPr lang="tr-TR" sz="5400" dirty="0" smtClean="0"/>
              <a:t>BOYUT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scene3d>
              <a:camera prst="orthographicFront"/>
              <a:lightRig rig="threePt" dir="t"/>
            </a:scene3d>
          </a:bodyPr>
          <a:p>
            <a:r>
              <a:rPr lang="en-US" altLang="tr-TR" sz="36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sym typeface="+mn-ea"/>
              </a:rPr>
              <a:t>Poster Boyutlar</a:t>
            </a:r>
            <a:r>
              <a:rPr lang="tr-TR" altLang="en-US" sz="360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sym typeface="+mn-ea"/>
              </a:rPr>
              <a:t>ı 70(en) X 100(boy) </a:t>
            </a:r>
            <a:endParaRPr lang="tr-TR" sz="3600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  <a:p>
            <a:endParaRPr lang="tr-TR" sz="3600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p>
            <a:pPr algn="ctr"/>
            <a:r>
              <a:rPr lang="tr-TR" dirty="0" smtClean="0">
                <a:sym typeface="+mn-ea"/>
              </a:rPr>
              <a:t>BOYUT</a:t>
            </a:r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642910" y="1643051"/>
            <a:ext cx="8043890" cy="3857651"/>
          </a:xfrm>
        </p:spPr>
        <p:txBody>
          <a:bodyPr vert="horz">
            <a:noAutofit/>
          </a:bodyPr>
          <a:lstStyle/>
          <a:p>
            <a:pPr>
              <a:buFont typeface="Wingdings 3"/>
              <a:buNone/>
            </a:pPr>
            <a:r>
              <a:rPr lang="tr-TR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Başlık                      </a:t>
            </a:r>
            <a:r>
              <a:rPr lang="tr-TR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72-100  </a:t>
            </a:r>
            <a:r>
              <a:rPr lang="tr-TR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(pt) </a:t>
            </a:r>
            <a:endParaRPr lang="tr-TR" sz="3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 3"/>
              <a:buNone/>
            </a:pPr>
            <a:r>
              <a:rPr lang="tr-TR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tr-TR" sz="3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 3"/>
              <a:buNone/>
            </a:pPr>
            <a:r>
              <a:rPr lang="tr-TR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Bölüm başlıkları        36-48</a:t>
            </a:r>
            <a:endParaRPr lang="tr-TR" sz="3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 3"/>
              <a:buNone/>
            </a:pPr>
            <a:r>
              <a:rPr lang="tr-TR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tr-TR" sz="3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 3"/>
              <a:buNone/>
            </a:pPr>
            <a:r>
              <a:rPr lang="tr-TR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Metin                       24</a:t>
            </a:r>
            <a:endParaRPr lang="tr-TR" sz="3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 3"/>
              <a:buNone/>
            </a:pPr>
            <a:r>
              <a:rPr lang="tr-TR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tr-TR" sz="32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 3"/>
              <a:buNone/>
            </a:pPr>
            <a:r>
              <a:rPr lang="tr-TR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 az                       </a:t>
            </a:r>
            <a:r>
              <a:rPr lang="tr-TR" sz="32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</a:t>
            </a:r>
            <a:endParaRPr lang="tr-TR" sz="3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2285984" y="274638"/>
            <a:ext cx="6400816" cy="1154098"/>
          </a:xfrm>
        </p:spPr>
        <p:txBody>
          <a:bodyPr/>
          <a:lstStyle/>
          <a:p>
            <a:r>
              <a:rPr lang="tr-TR" dirty="0" smtClean="0"/>
              <a:t>FONT BÜYÜKLÜĞÜ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28596" y="1285860"/>
            <a:ext cx="8429684" cy="5000660"/>
          </a:xfrm>
        </p:spPr>
        <p:txBody>
          <a:bodyPr vert="horz">
            <a:normAutofit/>
          </a:bodyPr>
          <a:lstStyle/>
          <a:p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Yazı bölümünden kısa boşluklarla ayrılmalı </a:t>
            </a:r>
            <a:endParaRPr lang="tr-TR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 metre uzaklıktan görülebilmeli </a:t>
            </a:r>
            <a:endParaRPr lang="tr-TR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Renk kullanılacaksa en fazla 2-3 renk kullanılmalı </a:t>
            </a:r>
            <a:endParaRPr lang="tr-TR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Veri grupları farklı renkte olabilir </a:t>
            </a:r>
            <a:endParaRPr lang="tr-TR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Etrafında çerçeve olabilir</a:t>
            </a:r>
            <a:endParaRPr lang="tr-TR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Anlaşılır olmalı</a:t>
            </a:r>
            <a:endParaRPr lang="tr-TR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İyi kalitede basılmalı </a:t>
            </a:r>
            <a:endParaRPr lang="tr-TR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Konu ile ilişkili olmalı</a:t>
            </a:r>
            <a:endPara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3286116" y="285728"/>
            <a:ext cx="5857884" cy="1143000"/>
          </a:xfrm>
        </p:spPr>
        <p:txBody>
          <a:bodyPr/>
          <a:lstStyle/>
          <a:p>
            <a:r>
              <a:rPr lang="tr-TR" dirty="0" smtClean="0"/>
              <a:t>GRAFİK</a:t>
            </a:r>
            <a:endParaRPr lang="tr-TR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28596" y="1214422"/>
            <a:ext cx="8429684" cy="5072098"/>
          </a:xfrm>
        </p:spPr>
        <p:txBody>
          <a:bodyPr vert="horz">
            <a:normAutofit/>
          </a:bodyPr>
          <a:lstStyle/>
          <a:p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Postere katkısı olmayan tablolardan kaçınılmalı </a:t>
            </a:r>
            <a:endParaRPr lang="tr-TR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Metindeki veriler tekrarlanmamalı</a:t>
            </a:r>
            <a:endParaRPr lang="tr-TR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Kendine ait başlığı olmalı ve tablo içeriğini kısaca yansıtmalı </a:t>
            </a:r>
            <a:endParaRPr lang="tr-TR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Kısaltmadan kaçınılmalı </a:t>
            </a:r>
            <a:endParaRPr lang="tr-TR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Kullanılan her türlü sembolün açıklaması verilmeli </a:t>
            </a:r>
            <a:endParaRPr lang="tr-TR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İstatistiksel yönden anlamlı olan sonuçlar koyu olarak yazılabilir veya zemin renginin tonu değiştirilebilir</a:t>
            </a:r>
            <a:endParaRPr lang="tr-TR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tr-TR" dirty="0" smtClean="0"/>
              <a:t>                  TABLO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4525963"/>
          </a:xfrm>
        </p:spPr>
        <p:txBody>
          <a:bodyPr vert="horz">
            <a:normAutofit/>
          </a:bodyPr>
          <a:lstStyle/>
          <a:p>
            <a:pPr>
              <a:buNone/>
            </a:pPr>
            <a:r>
              <a:rPr lang="tr-T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Özette; </a:t>
            </a:r>
            <a:endPara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Başlık </a:t>
            </a:r>
            <a:endPara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Amaç</a:t>
            </a:r>
            <a:endPara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Materyal </a:t>
            </a:r>
            <a:r>
              <a:rPr lang="tr-T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 </a:t>
            </a:r>
            <a:r>
              <a:rPr lang="tr-TR" sz="28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Metod</a:t>
            </a:r>
            <a:endPara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r-T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Bulgular</a:t>
            </a:r>
            <a:endPara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Sonuç</a:t>
            </a:r>
            <a:endPara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Anahtar </a:t>
            </a:r>
            <a:r>
              <a:rPr lang="tr-T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kelimeler</a:t>
            </a:r>
            <a:endPara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None/>
            </a:pPr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    </a:t>
            </a:r>
            <a:endPara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203348"/>
          </a:xfr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br>
              <a:rPr lang="tr-TR" sz="3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r-TR" sz="3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Özet </a:t>
            </a:r>
            <a:r>
              <a:rPr lang="tr-TR" sz="3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Formatı Hangi Bölümlerden Oluşur?</a:t>
            </a:r>
            <a:br>
              <a:rPr lang="tr-TR" sz="3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tr-TR" sz="37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481328"/>
            <a:ext cx="8401080" cy="4525963"/>
          </a:xfrm>
        </p:spPr>
        <p:txBody>
          <a:bodyPr vert="horz">
            <a:normAutofit/>
          </a:bodyPr>
          <a:lstStyle/>
          <a:p>
            <a:pPr lvl="0"/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Çalışmaya </a:t>
            </a:r>
            <a:r>
              <a:rPr lang="tr-T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uygun,  araştırmayı doğru tanımlayan bir başlık yazılmalıdır.</a:t>
            </a:r>
            <a:endPara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fontAlgn="base"/>
            <a:r>
              <a:rPr lang="tr-T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Çalışmanın adı,yazarlar,çalıştıkları kuruluşlar, poster numarasına yer verilebilir.</a:t>
            </a:r>
            <a:endPara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r>
              <a:rPr lang="tr-T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Başlık tek parça halinde olmalı,çalışmanın içeriğini yansıtmalı, ilgi çekici çarpıcı olmalıdır</a:t>
            </a:r>
            <a:endPara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r>
              <a:rPr lang="tr-T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Başlığın altında öğrenci isimlerinden sonra danışman öğretim üyesi ismi yazılmalıdır.</a:t>
            </a:r>
            <a:endPara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 3"/>
              <a:buNone/>
            </a:pPr>
            <a:endPara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868958"/>
          </a:xfr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br>
              <a:rPr lang="tr-TR" sz="3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r-TR" sz="3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Başlık</a:t>
            </a:r>
            <a:br>
              <a:rPr lang="tr-TR" sz="3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tr-TR" sz="37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 vert="horz">
            <a:normAutofit/>
          </a:bodyPr>
          <a:lstStyle/>
          <a:p>
            <a:endParaRPr lang="tr-TR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 </a:t>
            </a:r>
            <a:r>
              <a:rPr lang="tr-T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bölümde konuyla ilgili bir giriş yapılmalı (konu nedir, önemi vb.) ,  ardından net bir şekilde araştırmanın amacı yazılmalıdır. (Bu çalışmanın amacı </a:t>
            </a:r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…..…….dır</a:t>
            </a:r>
            <a:r>
              <a:rPr lang="tr-T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  <a:endParaRPr lang="tr-TR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None/>
            </a:pPr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Ya </a:t>
            </a:r>
            <a:r>
              <a:rPr lang="tr-T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 </a:t>
            </a:r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 çalışmada…….…Amaçlanmıştır. vb…)</a:t>
            </a:r>
            <a:endParaRPr lang="tr-TR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Yaklaşık 200 kelime ayırmalıyız.</a:t>
            </a:r>
            <a:endPara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Font typeface="Wingdings 3"/>
              <a:buNone/>
            </a:pPr>
            <a:endPara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40966"/>
          </a:xfr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br>
              <a:rPr lang="tr-TR" sz="3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r-TR" sz="3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Amaç </a:t>
            </a:r>
            <a:r>
              <a:rPr lang="tr-TR" sz="3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(Giriş)</a:t>
            </a:r>
            <a:br>
              <a:rPr lang="tr-TR" sz="3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tr-TR" sz="37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39552" y="1988840"/>
            <a:ext cx="8318728" cy="4137323"/>
          </a:xfrm>
        </p:spPr>
        <p:txBody>
          <a:bodyPr vert="horz">
            <a:normAutofit/>
          </a:bodyPr>
          <a:lstStyle/>
          <a:p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 </a:t>
            </a:r>
            <a:r>
              <a:rPr lang="tr-T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bölümde, araştırma verilerinin nasıl toplandığı, veri toplama araçları, </a:t>
            </a:r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hangi değişkenlerin araştırıldığı</a:t>
            </a:r>
            <a:endParaRPr lang="tr-TR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Kullanılan bilgisayar programı ve kullanılan istatistiksel yöntemler</a:t>
            </a:r>
            <a:endParaRPr lang="tr-TR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Çalışmanın dizaynı</a:t>
            </a:r>
            <a:endParaRPr lang="tr-TR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Kullanılan materyaller belirtilmeli.</a:t>
            </a:r>
            <a:endParaRPr lang="tr-TR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200 kelime veya altında olmalıdır.</a:t>
            </a:r>
            <a:endParaRPr lang="tr-TR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12974"/>
          </a:xfr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br>
              <a:rPr lang="tr-TR" sz="3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r-TR" sz="3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Materyal </a:t>
            </a:r>
            <a:r>
              <a:rPr lang="tr-TR" sz="3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 </a:t>
            </a:r>
            <a:r>
              <a:rPr lang="tr-TR" sz="37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Metod</a:t>
            </a:r>
            <a:br>
              <a:rPr lang="tr-TR" sz="3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tr-TR" sz="37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1785926"/>
            <a:ext cx="8643998" cy="3429024"/>
          </a:xfrm>
        </p:spPr>
        <p:txBody>
          <a:bodyPr vert="horz">
            <a:normAutofit/>
          </a:bodyPr>
          <a:lstStyle/>
          <a:p>
            <a:pPr algn="just"/>
            <a:r>
              <a:rPr lang="tr-T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Çalışmada elde edilen bulgular uygun bir sıra içerisinde düz yazı ile anlatılmalıdır</a:t>
            </a:r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Gereksiz </a:t>
            </a:r>
            <a:r>
              <a:rPr lang="tr-T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bulgular ile poster anlam karmaşasına </a:t>
            </a:r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boğulmamalıdır</a:t>
            </a:r>
            <a:r>
              <a:rPr lang="tr-T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just"/>
            <a:r>
              <a:rPr lang="tr-T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Veriler hem tablo hem metin halinde verilmemelidir </a:t>
            </a:r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biri </a:t>
            </a:r>
            <a:r>
              <a:rPr lang="tr-T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seçilmelidir.</a:t>
            </a:r>
            <a:endPara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940966"/>
          </a:xfr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br>
              <a:rPr lang="tr-TR" sz="3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r-TR" sz="3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Bulgular</a:t>
            </a:r>
            <a:br>
              <a:rPr lang="tr-TR" sz="3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tr-TR" sz="37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714488"/>
            <a:ext cx="8229600" cy="385765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		Duvar </a:t>
            </a:r>
            <a:r>
              <a:rPr lang="tr-T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gibi zeminlere asılmak üzere basılan büyükçe afiş veya fotoğraflara </a:t>
            </a:r>
            <a:r>
              <a:rPr lang="tr-TR" sz="28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poster</a:t>
            </a:r>
            <a:r>
              <a:rPr lang="tr-T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denir. Posterlerde metin ve görsellik bir arada iletilir. </a:t>
            </a:r>
            <a:br>
              <a:rPr lang="tr-T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r-T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Poster, ikinci bir anlam olarak bilimsel toplantılarda asılan bildirilerdir. Bu bildiriler </a:t>
            </a:r>
            <a:r>
              <a:rPr lang="tr-TR" sz="28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IMRAD</a:t>
            </a:r>
            <a:r>
              <a:rPr lang="tr-T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(bilimsel makalenin yazım tekniği) kurallarına uygun ve toplantının özeti </a:t>
            </a:r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şeklindedir. </a:t>
            </a:r>
            <a:endPara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428604"/>
            <a:ext cx="8229600" cy="1000132"/>
          </a:xfrm>
        </p:spPr>
        <p:txBody>
          <a:bodyPr vert="horz" rtlCol="0" anchor="ctr"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br>
              <a:rPr lang="tr-TR" sz="33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r-TR" sz="33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Poster </a:t>
            </a:r>
            <a:r>
              <a:rPr lang="tr-TR" sz="3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Nedir?</a:t>
            </a:r>
            <a:br>
              <a:rPr lang="tr-TR" sz="33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tr-TR" sz="33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11560" y="1988840"/>
            <a:ext cx="8075240" cy="4137323"/>
          </a:xfrm>
        </p:spPr>
        <p:txBody>
          <a:bodyPr vert="horz">
            <a:normAutofit/>
          </a:bodyPr>
          <a:lstStyle/>
          <a:p>
            <a:r>
              <a:rPr lang="tr-T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Araştırmadan elde edilen önemli sonuçlar ve buna dayanarak yapılan çıkarımlar/öneriler belirtilmelidir.</a:t>
            </a:r>
            <a:endPara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br>
              <a:rPr lang="tr-TR" sz="3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r-TR" sz="3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Sonuç</a:t>
            </a:r>
            <a:br>
              <a:rPr lang="tr-TR" sz="3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tr-TR" sz="37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2143116"/>
            <a:ext cx="8372476" cy="2000264"/>
          </a:xfrm>
        </p:spPr>
        <p:txBody>
          <a:bodyPr vert="horz">
            <a:normAutofit fontScale="92500" lnSpcReduction="20000"/>
          </a:bodyPr>
          <a:lstStyle/>
          <a:p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</a:t>
            </a:r>
            <a:r>
              <a:rPr lang="tr-T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Gerek görülürse en temel kaynaklar verilebilir)</a:t>
            </a:r>
            <a:endPara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En fazla 10 kaynak yazı içindeki sıraya eklenir.</a:t>
            </a:r>
            <a:endParaRPr lang="tr-TR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Araştırmayı </a:t>
            </a:r>
            <a:r>
              <a:rPr lang="tr-T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iyi tanımlayan 3 – 5 anahtar kelime yazılmalıdır</a:t>
            </a:r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tr-TR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Son olarak </a:t>
            </a:r>
            <a:r>
              <a:rPr lang="tr-TR" sz="280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iletişim bilgileri verilir.</a:t>
            </a:r>
            <a:endPara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792088"/>
          </a:xfr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br>
              <a:rPr lang="tr-TR" sz="3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tr-TR" sz="3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r-TR" sz="3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Kaynaklar  ve    Anahtar Kelimeler</a:t>
            </a:r>
            <a:br>
              <a:rPr lang="tr-TR" sz="3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tr-TR" sz="3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tr-TR" sz="37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1556792"/>
            <a:ext cx="8229600" cy="4301100"/>
          </a:xfrm>
        </p:spPr>
        <p:txBody>
          <a:bodyPr vert="horz">
            <a:normAutofit/>
          </a:bodyPr>
          <a:lstStyle/>
          <a:p>
            <a:pPr fontAlgn="base"/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Sunum için iyi hazırlanmalı ve defalarca tekrar edilmeli.</a:t>
            </a:r>
            <a:endParaRPr lang="tr-TR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base"/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Konuya </a:t>
            </a:r>
            <a:r>
              <a:rPr lang="tr-TR" sz="2800" b="1" u="sng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NET</a:t>
            </a:r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hakim olmak gerekir.</a:t>
            </a:r>
            <a:endParaRPr lang="tr-TR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base"/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Her dinleyici önemsenip etkili bir dil kullanılmalı.</a:t>
            </a:r>
            <a:endParaRPr lang="tr-TR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base"/>
            <a:endParaRPr lang="tr-TR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base"/>
            <a:endParaRPr lang="tr-TR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br>
              <a:rPr lang="tr-TR" sz="3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r-TR" sz="3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POSTER SUNUMU</a:t>
            </a:r>
            <a:br>
              <a:rPr lang="tr-TR" sz="3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tr-TR" sz="37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2385994" y="428604"/>
            <a:ext cx="6758006" cy="928694"/>
          </a:xfrm>
        </p:spPr>
        <p:txBody>
          <a:bodyPr vert="horz" rtlCol="0" anchor="ctr">
            <a:normAutofit fontScale="90000"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tr-TR" sz="3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Poster Örnekleri</a:t>
            </a:r>
            <a:br>
              <a:rPr lang="tr-TR" sz="3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tr-TR" sz="37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026" name="Picture 2" descr="C:\Users\OEM\Desktop\IMG247.jpg"/>
          <p:cNvPicPr>
            <a:picLocks noGrp="1" noChangeAspect="1" noChangeArrowheads="1"/>
          </p:cNvPicPr>
          <p:nvPr>
            <p:ph idx="1"/>
          </p:nvPr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611560" y="1484784"/>
            <a:ext cx="2520280" cy="3617146"/>
          </a:xfrm>
          <a:prstGeom prst="rect">
            <a:avLst/>
          </a:prstGeom>
          <a:noFill/>
        </p:spPr>
      </p:pic>
      <p:pic>
        <p:nvPicPr>
          <p:cNvPr id="5" name="Picture 2" descr="C:\Users\OEM\Desktop\tudav_yunuslari_korumak_karadeniz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1484784"/>
            <a:ext cx="2592288" cy="3554854"/>
          </a:xfrm>
          <a:prstGeom prst="rect">
            <a:avLst/>
          </a:prstGeom>
          <a:noFill/>
        </p:spPr>
      </p:pic>
      <p:pic>
        <p:nvPicPr>
          <p:cNvPr id="1027" name="Picture 3" descr="C:\Users\OEM\Desktop\ornekposte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44208" y="1484784"/>
            <a:ext cx="2448272" cy="35283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85720" y="1071546"/>
            <a:ext cx="8715436" cy="5000660"/>
          </a:xfrm>
        </p:spPr>
        <p:txBody>
          <a:bodyPr>
            <a:noAutofit/>
          </a:bodyPr>
          <a:lstStyle/>
          <a:p>
            <a:pPr lvl="0" fontAlgn="base"/>
            <a:r>
              <a:rPr lang="tr-T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Posterler görsel bir iletişim </a:t>
            </a:r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aracıdır.</a:t>
            </a:r>
            <a:endParaRPr lang="tr-TR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fontAlgn="base"/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İletmek </a:t>
            </a:r>
            <a:r>
              <a:rPr lang="tr-T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istediğiniz düşünceyi etkili bir şekilde geniş kitleye </a:t>
            </a:r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ulaştırabilen ve günümüzde </a:t>
            </a:r>
            <a:r>
              <a:rPr lang="tr-T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kullanılan en önemli bilgi kaynağıdır</a:t>
            </a:r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fontAlgn="base"/>
            <a:r>
              <a:rPr lang="tr-T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Posterler çalışmalarınızın reklamı niteliğindedir</a:t>
            </a:r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fontAlgn="base"/>
            <a:r>
              <a:rPr lang="tr-T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Dikkat çekici, uyumlu ve düzenli başarılı bir çalışma ile ifade ettiğiniz konuyu etkili bir şekilde alıcıya doğrudan ulaştırmanızı sağlamanızda yardımcı olur</a:t>
            </a:r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fontAlgn="base"/>
            <a:r>
              <a:rPr lang="tr-T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Posterler iyi birer materyal aracıdır</a:t>
            </a:r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r-TR" sz="28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Posterler fikirlerinizin net bir mesaj ile okuyucuya yansıyan halini oluşturur.</a:t>
            </a:r>
            <a:endParaRPr lang="tr-TR" sz="28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0034" y="285728"/>
            <a:ext cx="7859216" cy="928694"/>
          </a:xfrm>
        </p:spPr>
        <p:txBody>
          <a:bodyPr>
            <a:normAutofit fontScale="90000"/>
          </a:bodyPr>
          <a:lstStyle/>
          <a:p>
            <a:br>
              <a:rPr lang="tr-TR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tr-T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r-TR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Önemi</a:t>
            </a:r>
            <a:br>
              <a:rPr lang="tr-T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br>
              <a:rPr lang="tr-TR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tr-TR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071546"/>
            <a:ext cx="8358246" cy="5357850"/>
          </a:xfrm>
        </p:spPr>
        <p:txBody>
          <a:bodyPr>
            <a:noAutofit/>
          </a:bodyPr>
          <a:lstStyle/>
          <a:p>
            <a:r>
              <a:rPr lang="tr-TR" sz="26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Poster hazırlama programları : </a:t>
            </a:r>
            <a:endParaRPr lang="tr-TR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tr-TR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Microsoft Publisher, Word, PowerPoint, </a:t>
            </a:r>
            <a:r>
              <a:rPr lang="tr-TR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Adobe</a:t>
            </a:r>
            <a:r>
              <a:rPr lang="tr-TR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r-TR" sz="2600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Acrobat</a:t>
            </a:r>
            <a:endParaRPr lang="tr-TR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fontAlgn="base"/>
            <a:r>
              <a:rPr lang="tr-TR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Yazım dili </a:t>
            </a:r>
            <a:r>
              <a:rPr lang="tr-TR" sz="2600" u="sng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Türkçe</a:t>
            </a:r>
            <a:r>
              <a:rPr lang="tr-TR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olacaktır. Yazı büyüklüğü başlık için 100+ </a:t>
            </a:r>
            <a:r>
              <a:rPr lang="tr-TR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pt</a:t>
            </a:r>
            <a:r>
              <a:rPr lang="tr-TR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.,alt başlık için 36+,yazılar için ise 24+ </a:t>
            </a:r>
            <a:r>
              <a:rPr lang="tr-TR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pt</a:t>
            </a:r>
            <a:r>
              <a:rPr lang="tr-TR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olmalıdır</a:t>
            </a:r>
            <a:r>
              <a:rPr lang="tr-TR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tr-TR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fontAlgn="base"/>
            <a:r>
              <a:rPr lang="tr-TR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800 </a:t>
            </a:r>
            <a:r>
              <a:rPr lang="tr-TR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kelimeyi aşmamalıdır</a:t>
            </a:r>
            <a:r>
              <a:rPr lang="tr-TR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tr-TR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fontAlgn="base"/>
            <a:r>
              <a:rPr lang="tr-TR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Microsoft Ofis ortamında </a:t>
            </a:r>
            <a:r>
              <a:rPr lang="tr-TR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Times</a:t>
            </a:r>
            <a:r>
              <a:rPr lang="tr-TR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New Roman 12 punto olarak hazırlanmalıdır</a:t>
            </a:r>
            <a:r>
              <a:rPr lang="tr-TR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tr-TR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r>
              <a:rPr lang="tr-TR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Sayfa yapısı </a:t>
            </a:r>
            <a:r>
              <a:rPr lang="tr-TR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ayarlanmalı</a:t>
            </a:r>
            <a:endParaRPr lang="tr-TR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r>
              <a:rPr lang="tr-TR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Dosya sık sık </a:t>
            </a:r>
            <a:r>
              <a:rPr lang="tr-TR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kaydedilmeli</a:t>
            </a:r>
            <a:endParaRPr lang="tr-TR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r>
              <a:rPr lang="tr-TR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Mutlaka yedeği olmalı :</a:t>
            </a:r>
            <a:r>
              <a:rPr lang="tr-TR" sz="2600" dirty="0" err="1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Flash</a:t>
            </a:r>
            <a:r>
              <a:rPr lang="tr-TR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bellek ,Yazılı </a:t>
            </a:r>
            <a:r>
              <a:rPr lang="tr-TR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kopya</a:t>
            </a:r>
            <a:r>
              <a:rPr lang="tr-TR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endParaRPr lang="tr-TR" sz="2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base">
              <a:buNone/>
            </a:pPr>
            <a:r>
              <a:rPr lang="tr-TR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endParaRPr lang="tr-TR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base">
              <a:buNone/>
            </a:pPr>
            <a:endParaRPr lang="tr-TR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fontAlgn="base">
              <a:buNone/>
            </a:pPr>
            <a:r>
              <a:rPr lang="tr-TR" sz="2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endParaRPr lang="tr-TR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tr-TR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Autofit/>
          </a:bodyPr>
          <a:lstStyle/>
          <a:p>
            <a:br>
              <a:rPr lang="tr-TR" sz="37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r-TR" sz="37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Bir </a:t>
            </a:r>
            <a:r>
              <a:rPr lang="tr-TR" sz="37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Poster nasıl hazırlanmalı ?</a:t>
            </a:r>
            <a:br>
              <a:rPr lang="tr-TR" sz="37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tr-TR" sz="37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1142984"/>
            <a:ext cx="8572560" cy="4251928"/>
          </a:xfrm>
        </p:spPr>
        <p:txBody>
          <a:bodyPr vert="horz">
            <a:noAutofit/>
          </a:bodyPr>
          <a:lstStyle/>
          <a:p>
            <a:pPr lvl="0" fontAlgn="base"/>
            <a:r>
              <a:rPr lang="tr-TR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Arka zemin ,açık renkte beyaz gri tonlarında kullanılmalıdır</a:t>
            </a:r>
            <a:r>
              <a:rPr lang="tr-TR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tr-TR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fontAlgn="base"/>
            <a:r>
              <a:rPr lang="tr-TR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Zeminde karışık renklerin ve resimlerin kullanılmaması önemlidir</a:t>
            </a:r>
            <a:r>
              <a:rPr lang="tr-TR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tr-TR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fontAlgn="base"/>
            <a:r>
              <a:rPr lang="tr-TR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Yaptığınız poster  en az 2-3 metre uzaktan rahatça okunabilmelidir</a:t>
            </a:r>
            <a:r>
              <a:rPr lang="tr-TR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tr-TR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 fontAlgn="base"/>
            <a:r>
              <a:rPr lang="tr-TR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Net bir mesajı ifade </a:t>
            </a:r>
            <a:r>
              <a:rPr lang="tr-TR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etmeli</a:t>
            </a:r>
            <a:endParaRPr lang="tr-TR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r>
              <a:rPr lang="tr-TR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Görsel açıdan zengin </a:t>
            </a:r>
            <a:r>
              <a:rPr lang="tr-TR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olmalı</a:t>
            </a:r>
            <a:endParaRPr lang="tr-TR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r>
              <a:rPr lang="tr-TR" sz="26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Resmin çözünürlük kalitesi iyi olmalıdır</a:t>
            </a:r>
            <a:r>
              <a:rPr lang="tr-TR" sz="26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lang="tr-TR" sz="26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None/>
            </a:pPr>
            <a:endParaRPr lang="tr-TR" sz="2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1224136"/>
          </a:xfr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tr-TR" sz="3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Görünüm</a:t>
            </a:r>
            <a:br>
              <a:rPr lang="tr-TR" sz="37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tr-TR" sz="37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Posteriniz kısa ve öz olmalıdır. Çalışmalarınız özet şeklinde kapsaması yeterlidir. Uzun olursa katılımcıların dikkatini dağıtabilir.</a:t>
            </a:r>
            <a:endParaRPr lang="tr-TR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Yazı karakterinizi klasik sıradan seçmeyin .Klasik  yazı tipleri yerine daha dikkat çekici yazı tipleri kullanabilirsiniz .Fakat bu yazı tipleri okumayı zorlaştırmamalı.  </a:t>
            </a:r>
            <a:endParaRPr lang="tr-TR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lvl="0"/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Sıralama yukarıdan aşağıya kolonlar halinde olmalıdır,kolonlar arasında boşluklar bırakılmalıdır.</a:t>
            </a:r>
            <a:endParaRPr lang="tr-TR" sz="2800" dirty="0" smtClean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>
              <a:buNone/>
            </a:pPr>
            <a:r>
              <a:rPr lang="tr-TR" sz="28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 </a:t>
            </a:r>
            <a:endParaRPr lang="tr-TR" dirty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br>
              <a:rPr lang="tr-TR" sz="37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r-TR" sz="3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Görünüm</a:t>
            </a:r>
            <a:br>
              <a:rPr lang="tr-TR" sz="3700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tr-TR" sz="37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İçerik Yer Tutucusu"/>
          <p:cNvSpPr>
            <a:spLocks noGrp="1"/>
          </p:cNvSpPr>
          <p:nvPr>
            <p:ph idx="1"/>
          </p:nvPr>
        </p:nvSpPr>
        <p:spPr>
          <a:xfrm>
            <a:off x="457200" y="1000108"/>
            <a:ext cx="8186766" cy="5007183"/>
          </a:xfrm>
        </p:spPr>
        <p:txBody>
          <a:bodyPr/>
          <a:lstStyle/>
          <a:p>
            <a:r>
              <a:rPr lang="tr-TR" dirty="0" smtClean="0"/>
              <a:t>Yukarıdan aşağıya kolonlar halinde</a:t>
            </a:r>
            <a:endParaRPr lang="tr-TR" dirty="0" smtClean="0"/>
          </a:p>
          <a:p>
            <a:r>
              <a:rPr lang="tr-TR" dirty="0" smtClean="0"/>
              <a:t>Kolonlar arasında boşluk bırakılmalı</a:t>
            </a:r>
            <a:endParaRPr lang="tr-TR" dirty="0"/>
          </a:p>
        </p:txBody>
      </p:sp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2857488" y="274638"/>
            <a:ext cx="5829312" cy="511156"/>
          </a:xfrm>
        </p:spPr>
        <p:txBody>
          <a:bodyPr>
            <a:noAutofit/>
          </a:bodyPr>
          <a:lstStyle/>
          <a:p>
            <a:r>
              <a:rPr lang="tr-TR" sz="4000" dirty="0" smtClean="0"/>
              <a:t>SIRALAMA</a:t>
            </a:r>
            <a:endParaRPr lang="tr-TR" sz="4000" dirty="0"/>
          </a:p>
        </p:txBody>
      </p:sp>
      <p:sp>
        <p:nvSpPr>
          <p:cNvPr id="4" name="3 Aşağı Ok"/>
          <p:cNvSpPr/>
          <p:nvPr/>
        </p:nvSpPr>
        <p:spPr>
          <a:xfrm>
            <a:off x="1357290" y="3000372"/>
            <a:ext cx="1000132" cy="2786082"/>
          </a:xfrm>
          <a:prstGeom prst="downArrow">
            <a:avLst>
              <a:gd name="adj1" fmla="val 50000"/>
              <a:gd name="adj2" fmla="val 51385"/>
            </a:avLst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2800"/>
          </a:p>
        </p:txBody>
      </p:sp>
      <p:sp>
        <p:nvSpPr>
          <p:cNvPr id="5" name="4 Sağ Ok"/>
          <p:cNvSpPr/>
          <p:nvPr/>
        </p:nvSpPr>
        <p:spPr>
          <a:xfrm>
            <a:off x="2428860" y="2786058"/>
            <a:ext cx="1785950" cy="928694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5 Aşağı Ok"/>
          <p:cNvSpPr/>
          <p:nvPr/>
        </p:nvSpPr>
        <p:spPr>
          <a:xfrm>
            <a:off x="4286248" y="3000372"/>
            <a:ext cx="1071570" cy="27860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sz="2800"/>
          </a:p>
        </p:txBody>
      </p:sp>
      <p:sp>
        <p:nvSpPr>
          <p:cNvPr id="7" name="6 Aşağı Ok"/>
          <p:cNvSpPr/>
          <p:nvPr/>
        </p:nvSpPr>
        <p:spPr>
          <a:xfrm>
            <a:off x="7215206" y="3000372"/>
            <a:ext cx="1000132" cy="2786082"/>
          </a:xfrm>
          <a:prstGeom prst="downArrow">
            <a:avLst/>
          </a:prstGeom>
          <a:solidFill>
            <a:schemeClr val="tx1">
              <a:lumMod val="50000"/>
              <a:lumOff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8" name="7 Sağ Ok"/>
          <p:cNvSpPr/>
          <p:nvPr/>
        </p:nvSpPr>
        <p:spPr>
          <a:xfrm>
            <a:off x="5429256" y="2786058"/>
            <a:ext cx="1714512" cy="913260"/>
          </a:xfrm>
          <a:prstGeom prst="rightArrow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Başlık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/>
          <a:lstStyle/>
          <a:p>
            <a:r>
              <a:rPr lang="tr-TR" dirty="0" smtClean="0"/>
              <a:t>        POSTER GÖRÜNÜMÜ</a:t>
            </a:r>
            <a:endParaRPr lang="tr-TR" dirty="0"/>
          </a:p>
        </p:txBody>
      </p:sp>
      <p:sp>
        <p:nvSpPr>
          <p:cNvPr id="4" name="3 Dikdörtgen"/>
          <p:cNvSpPr/>
          <p:nvPr/>
        </p:nvSpPr>
        <p:spPr>
          <a:xfrm>
            <a:off x="428596" y="2500306"/>
            <a:ext cx="1500198" cy="2428892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b="1" dirty="0" smtClean="0"/>
              <a:t>GİRİŞ</a:t>
            </a:r>
            <a:endParaRPr lang="tr-TR" sz="1600" b="1" dirty="0"/>
          </a:p>
        </p:txBody>
      </p:sp>
      <p:sp>
        <p:nvSpPr>
          <p:cNvPr id="5" name="4 Dikdörtgen"/>
          <p:cNvSpPr/>
          <p:nvPr/>
        </p:nvSpPr>
        <p:spPr>
          <a:xfrm>
            <a:off x="2357422" y="2500306"/>
            <a:ext cx="1500198" cy="2428892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600" b="1" dirty="0" smtClean="0"/>
              <a:t>METOD</a:t>
            </a:r>
            <a:endParaRPr lang="tr-TR" sz="1600" b="1" dirty="0"/>
          </a:p>
        </p:txBody>
      </p:sp>
      <p:sp>
        <p:nvSpPr>
          <p:cNvPr id="6" name="5 Dikdörtgen"/>
          <p:cNvSpPr/>
          <p:nvPr/>
        </p:nvSpPr>
        <p:spPr>
          <a:xfrm>
            <a:off x="4214810" y="2500306"/>
            <a:ext cx="2214578" cy="244800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b="1" dirty="0"/>
          </a:p>
        </p:txBody>
      </p:sp>
      <p:sp>
        <p:nvSpPr>
          <p:cNvPr id="7" name="6 Metin kutusu"/>
          <p:cNvSpPr txBox="1"/>
          <p:nvPr/>
        </p:nvSpPr>
        <p:spPr>
          <a:xfrm>
            <a:off x="4214810" y="2643182"/>
            <a:ext cx="20002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1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BULGULAR</a:t>
            </a:r>
            <a:endParaRPr lang="tr-TR" sz="1600" b="1" dirty="0"/>
          </a:p>
        </p:txBody>
      </p:sp>
      <p:graphicFrame>
        <p:nvGraphicFramePr>
          <p:cNvPr id="8" name="7 Grafik"/>
          <p:cNvGraphicFramePr/>
          <p:nvPr/>
        </p:nvGraphicFramePr>
        <p:xfrm>
          <a:off x="4357686" y="2928934"/>
          <a:ext cx="2000264" cy="19288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sp>
        <p:nvSpPr>
          <p:cNvPr id="11" name="10 Dikdörtgen"/>
          <p:cNvSpPr/>
          <p:nvPr/>
        </p:nvSpPr>
        <p:spPr>
          <a:xfrm>
            <a:off x="6929454" y="2500306"/>
            <a:ext cx="1643074" cy="2428892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b="1" dirty="0" smtClean="0"/>
              <a:t>SONUÇ</a:t>
            </a:r>
            <a:endParaRPr lang="tr-TR" b="1" dirty="0" smtClean="0"/>
          </a:p>
          <a:p>
            <a:pPr algn="ctr"/>
            <a:endParaRPr lang="tr-TR" b="1" dirty="0" smtClean="0"/>
          </a:p>
          <a:p>
            <a:pPr algn="ctr"/>
            <a:endParaRPr lang="tr-TR" b="1" dirty="0" smtClean="0"/>
          </a:p>
          <a:p>
            <a:pPr algn="ctr"/>
            <a:endParaRPr lang="tr-TR" b="1" dirty="0" smtClean="0"/>
          </a:p>
          <a:p>
            <a:pPr algn="ctr"/>
            <a:endParaRPr lang="tr-TR" b="1" dirty="0" smtClean="0"/>
          </a:p>
          <a:p>
            <a:pPr algn="ctr"/>
            <a:r>
              <a:rPr lang="tr-TR" b="1" dirty="0" smtClean="0"/>
              <a:t>KAYNAKLAR</a:t>
            </a:r>
            <a:endParaRPr lang="tr-TR" b="1" dirty="0"/>
          </a:p>
        </p:txBody>
      </p:sp>
      <p:graphicFrame>
        <p:nvGraphicFramePr>
          <p:cNvPr id="12" name="11 Grafik"/>
          <p:cNvGraphicFramePr/>
          <p:nvPr/>
        </p:nvGraphicFramePr>
        <p:xfrm flipH="1">
          <a:off x="7358081" y="3286124"/>
          <a:ext cx="45719" cy="1428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5" name="14 Dikdörtgen"/>
          <p:cNvSpPr/>
          <p:nvPr/>
        </p:nvSpPr>
        <p:spPr>
          <a:xfrm>
            <a:off x="3286116" y="1071546"/>
            <a:ext cx="2214578" cy="9286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400" b="1" dirty="0" smtClean="0"/>
              <a:t>BAŞLIK</a:t>
            </a:r>
            <a:r>
              <a:rPr lang="tr-TR" dirty="0" smtClean="0"/>
              <a:t> YAZARLAR</a:t>
            </a:r>
            <a:endParaRPr lang="tr-TR" dirty="0"/>
          </a:p>
        </p:txBody>
      </p:sp>
      <p:graphicFrame>
        <p:nvGraphicFramePr>
          <p:cNvPr id="17" name="4 Grafik"/>
          <p:cNvGraphicFramePr/>
          <p:nvPr/>
        </p:nvGraphicFramePr>
        <p:xfrm>
          <a:off x="4283968" y="3140968"/>
          <a:ext cx="2088232" cy="1656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labalık">
  <a:themeElements>
    <a:clrScheme name="Kalabalık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Kalabalı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Kalabalı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Kalabalık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4793</Words>
  <Application>WPS Presentation</Application>
  <PresentationFormat>On-screen Show (4:3)</PresentationFormat>
  <Paragraphs>186</Paragraphs>
  <Slides>22</Slides>
  <Notes>2</Notes>
  <HiddenSlides>0</HiddenSlides>
  <MMClips>0</MMClips>
  <ScaleCrop>false</ScaleCrop>
  <HeadingPairs>
    <vt:vector size="6" baseType="variant">
      <vt:variant>
        <vt:lpstr>已用的字体</vt:lpstr>
      </vt:variant>
      <vt:variant>
        <vt:i4>17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22</vt:i4>
      </vt:variant>
    </vt:vector>
  </HeadingPairs>
  <TitlesOfParts>
    <vt:vector size="40" baseType="lpstr">
      <vt:lpstr>Arial</vt:lpstr>
      <vt:lpstr>SimSun</vt:lpstr>
      <vt:lpstr>Wingdings</vt:lpstr>
      <vt:lpstr>Wingdings 3</vt:lpstr>
      <vt:lpstr>Symbol</vt:lpstr>
      <vt:lpstr>Verdana</vt:lpstr>
      <vt:lpstr>Wingdings 2</vt:lpstr>
      <vt:lpstr>Wingdings</vt:lpstr>
      <vt:lpstr>AR BERKLEY</vt:lpstr>
      <vt:lpstr>Verdana</vt:lpstr>
      <vt:lpstr>Tahoma</vt:lpstr>
      <vt:lpstr>Lucida Sans Unicode</vt:lpstr>
      <vt:lpstr>Microsoft YaHei</vt:lpstr>
      <vt:lpstr>Arial Unicode MS</vt:lpstr>
      <vt:lpstr>Calibri</vt:lpstr>
      <vt:lpstr>Adobe Garamond Pro Bold</vt:lpstr>
      <vt:lpstr>Segoe Print</vt:lpstr>
      <vt:lpstr>Kalabalık</vt:lpstr>
      <vt:lpstr> 	</vt:lpstr>
      <vt:lpstr>     Poster Nedir? </vt:lpstr>
      <vt:lpstr>Poster Örnekleri </vt:lpstr>
      <vt:lpstr>  Önemi  </vt:lpstr>
      <vt:lpstr> Bir Poster nasıl hazırlanmalı ? </vt:lpstr>
      <vt:lpstr>Görünüm </vt:lpstr>
      <vt:lpstr> Görünüm </vt:lpstr>
      <vt:lpstr>SIRALAMA</vt:lpstr>
      <vt:lpstr>        POSTER GÖRÜNÜMÜ</vt:lpstr>
      <vt:lpstr>   BOYUT</vt:lpstr>
      <vt:lpstr>PowerPoint 演示文稿</vt:lpstr>
      <vt:lpstr>FONT BÜYÜKLÜĞÜ</vt:lpstr>
      <vt:lpstr>GRAFİK</vt:lpstr>
      <vt:lpstr>                  TABLO</vt:lpstr>
      <vt:lpstr> Özet Formatı Hangi Bölümlerden Oluşur? </vt:lpstr>
      <vt:lpstr> Başlık </vt:lpstr>
      <vt:lpstr> Amaç (Giriş) </vt:lpstr>
      <vt:lpstr> Materyal ve Metod </vt:lpstr>
      <vt:lpstr> Bulgular </vt:lpstr>
      <vt:lpstr> Sonuç </vt:lpstr>
      <vt:lpstr>  Kaynaklar  ve    Anahtar Kelimeler  </vt:lpstr>
      <vt:lpstr> POSTER SUNUMU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HAZIRLAMA  VE  POSTER SUNUMU</dc:title>
  <dc:creator>OEM</dc:creator>
  <cp:lastModifiedBy>tantun</cp:lastModifiedBy>
  <cp:revision>92</cp:revision>
  <dcterms:created xsi:type="dcterms:W3CDTF">2015-10-27T11:45:00Z</dcterms:created>
  <dcterms:modified xsi:type="dcterms:W3CDTF">2024-05-31T08:37:47Z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812DE6F0A7BD458A9477E8D159BB20F0_12</vt:lpwstr>
  </property>
  <property fmtid="{D5CDD505-2E9C-101B-9397-08002B2CF9AE}" pid="3" name="KSOProductBuildVer">
    <vt:lpwstr>1033-12.2.0.13472</vt:lpwstr>
  </property>
</Properties>
</file>